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15"/>
  </p:notesMasterIdLst>
  <p:handoutMasterIdLst>
    <p:handoutMasterId r:id="rId16"/>
  </p:handoutMasterIdLst>
  <p:sldIdLst>
    <p:sldId id="291" r:id="rId2"/>
    <p:sldId id="292" r:id="rId3"/>
    <p:sldId id="293" r:id="rId4"/>
    <p:sldId id="295" r:id="rId5"/>
    <p:sldId id="296" r:id="rId6"/>
    <p:sldId id="294" r:id="rId7"/>
    <p:sldId id="299" r:id="rId8"/>
    <p:sldId id="297" r:id="rId9"/>
    <p:sldId id="300" r:id="rId10"/>
    <p:sldId id="301" r:id="rId11"/>
    <p:sldId id="298" r:id="rId12"/>
    <p:sldId id="302" r:id="rId13"/>
    <p:sldId id="277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2" autoAdjust="0"/>
    <p:restoredTop sz="95742" autoAdjust="0"/>
  </p:normalViewPr>
  <p:slideViewPr>
    <p:cSldViewPr snapToGrid="0" snapToObjects="1">
      <p:cViewPr varScale="1">
        <p:scale>
          <a:sx n="64" d="100"/>
          <a:sy n="64" d="100"/>
        </p:scale>
        <p:origin x="880" y="36"/>
      </p:cViewPr>
      <p:guideLst>
        <p:guide orient="horz" pos="4063"/>
        <p:guide orient="horz" pos="490"/>
        <p:guide pos="3839"/>
      </p:guideLst>
    </p:cSldViewPr>
  </p:slideViewPr>
  <p:outlineViewPr>
    <p:cViewPr>
      <p:scale>
        <a:sx n="33" d="100"/>
        <a:sy n="33" d="100"/>
      </p:scale>
      <p:origin x="0" y="2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8/15/2017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8/15/2017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54A9C-A286-4D15-969A-0F25B6B043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5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G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2"/>
            <a:ext cx="12188947" cy="685628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2"/>
            <a:ext cx="12188947" cy="685628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8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GMUN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"/>
            <a:ext cx="12188952" cy="68562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GMU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"/>
            <a:ext cx="12188952" cy="68562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2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7668-7CB5-401B-A4E5-A798FE114AAD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42951"/>
            <a:ext cx="12188825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7875"/>
            <a:ext cx="12188825" cy="566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4945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Clean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Clean Light"/>
                <a:cs typeface="Adobe Clean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64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Nat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2"/>
            <a:ext cx="12188949" cy="685628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M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892"/>
            <a:ext cx="12188945" cy="685628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37434D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7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M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892"/>
            <a:ext cx="12188945" cy="685628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© 2015</a:t>
            </a:r>
            <a:r>
              <a:rPr lang="en-US" sz="7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8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M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892"/>
            <a:ext cx="12188943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7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MS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892"/>
            <a:ext cx="12188943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37434D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© 2015</a:t>
            </a:r>
            <a:r>
              <a:rPr lang="en-US" sz="7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2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SnW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SnW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892"/>
            <a:ext cx="12188943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SnW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892"/>
            <a:ext cx="12188943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4EF78C-0077-4668-88B9-243DFB96141B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© 2015</a:t>
            </a:r>
            <a:r>
              <a:rPr lang="en-US" sz="7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" pitchFamily="-111" charset="0"/>
              </a:rPr>
              <a:t>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2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442076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64" r:id="rId10"/>
    <p:sldLayoutId id="2147483663" r:id="rId11"/>
    <p:sldLayoutId id="2147483673" r:id="rId12"/>
    <p:sldLayoutId id="2147483674" r:id="rId13"/>
    <p:sldLayoutId id="2147483658" r:id="rId14"/>
    <p:sldLayoutId id="2147483659" r:id="rId15"/>
    <p:sldLayoutId id="2147483660" r:id="rId16"/>
    <p:sldLayoutId id="2147483661" r:id="rId17"/>
    <p:sldLayoutId id="2147483672" r:id="rId18"/>
    <p:sldLayoutId id="2147483676" r:id="rId19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"/>
            <a:ext cx="12188825" cy="68562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286653"/>
            <a:ext cx="12188825" cy="11788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6" tIns="45629" rIns="91256" bIns="45629"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1182" y="1391635"/>
            <a:ext cx="1091822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1088291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80A28"/>
                </a:solidFill>
              </a:rPr>
              <a:t>CQ Gems</a:t>
            </a:r>
          </a:p>
          <a:p>
            <a:r>
              <a:rPr lang="en-US" dirty="0">
                <a:solidFill>
                  <a:srgbClr val="080A28"/>
                </a:solidFill>
              </a:rPr>
              <a:t>Inside ACS AEM Commons </a:t>
            </a:r>
            <a:r>
              <a:rPr lang="en-US">
                <a:solidFill>
                  <a:srgbClr val="080A28"/>
                </a:solidFill>
              </a:rPr>
              <a:t>&amp; Tools</a:t>
            </a:r>
            <a:endParaRPr lang="en-US" dirty="0">
              <a:solidFill>
                <a:srgbClr val="080A28"/>
              </a:solidFill>
            </a:endParaRPr>
          </a:p>
        </p:txBody>
      </p:sp>
      <p:pic>
        <p:nvPicPr>
          <p:cNvPr id="7" name="Picture 6" descr="Adobe_logo_tag_top_7-8in_pn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4" y="61"/>
            <a:ext cx="365030" cy="611641"/>
          </a:xfrm>
          <a:prstGeom prst="rect">
            <a:avLst/>
          </a:prstGeom>
        </p:spPr>
      </p:pic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304720" y="6703399"/>
            <a:ext cx="5181680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bg2"/>
                </a:solidFill>
                <a:latin typeface="Adobe Clean" pitchFamily="-111" charset="0"/>
              </a:rPr>
              <a:t>© 2014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084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64748" y="2935991"/>
            <a:ext cx="2459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dobe Clean SemiLight" charset="0"/>
                <a:ea typeface="Adobe Clean SemiLight" charset="0"/>
                <a:cs typeface="Adobe Clean SemiLight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673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Contributions are welcome from anyone</a:t>
            </a:r>
          </a:p>
          <a:p>
            <a:pPr lvl="1"/>
            <a:r>
              <a:rPr lang="en-US" dirty="0"/>
              <a:t>NOT just Adobe</a:t>
            </a:r>
          </a:p>
          <a:p>
            <a:r>
              <a:rPr lang="en-US" dirty="0"/>
              <a:t>Contribution Types</a:t>
            </a:r>
          </a:p>
          <a:p>
            <a:pPr lvl="1"/>
            <a:r>
              <a:rPr lang="en-US" dirty="0"/>
              <a:t>New Features / Improvements (Pull Request)</a:t>
            </a:r>
          </a:p>
          <a:p>
            <a:pPr lvl="1"/>
            <a:r>
              <a:rPr lang="en-US" dirty="0"/>
              <a:t>Bug Fix (Pull Request)</a:t>
            </a:r>
          </a:p>
          <a:p>
            <a:pPr lvl="1"/>
            <a:r>
              <a:rPr lang="en-US" dirty="0"/>
              <a:t>Documentation (Pull Request)</a:t>
            </a:r>
          </a:p>
          <a:p>
            <a:pPr lvl="1"/>
            <a:r>
              <a:rPr lang="en-US" dirty="0"/>
              <a:t>Bug Reports (Issues)</a:t>
            </a:r>
          </a:p>
          <a:p>
            <a:pPr lvl="1"/>
            <a:r>
              <a:rPr lang="en-US" dirty="0"/>
              <a:t>Feature Ideas (Issues)</a:t>
            </a:r>
          </a:p>
          <a:p>
            <a:endParaRPr lang="en-US" dirty="0"/>
          </a:p>
          <a:p>
            <a:r>
              <a:rPr lang="en-US" dirty="0"/>
              <a:t>Contribution guide - http://</a:t>
            </a:r>
            <a:r>
              <a:rPr lang="en-US" dirty="0" err="1"/>
              <a:t>bit.ly</a:t>
            </a:r>
            <a:r>
              <a:rPr lang="en-US" dirty="0"/>
              <a:t>/commons-contribute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ACS AEM Commons &amp; Tools are </a:t>
            </a:r>
            <a:r>
              <a:rPr lang="en-US" b="1" dirty="0"/>
              <a:t>not</a:t>
            </a:r>
            <a:r>
              <a:rPr lang="en-US" dirty="0"/>
              <a:t> supported through </a:t>
            </a:r>
            <a:r>
              <a:rPr lang="en-US" dirty="0" err="1"/>
              <a:t>DayCare</a:t>
            </a:r>
            <a:endParaRPr lang="en-US" dirty="0"/>
          </a:p>
          <a:p>
            <a:r>
              <a:rPr lang="en-US" dirty="0"/>
              <a:t>Please file issues directly using </a:t>
            </a:r>
            <a:r>
              <a:rPr lang="en-US" dirty="0" err="1"/>
              <a:t>GitHub</a:t>
            </a:r>
            <a:r>
              <a:rPr lang="en-US" dirty="0"/>
              <a:t>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083" b="-7083"/>
          <a:stretch/>
        </p:blipFill>
        <p:spPr>
          <a:xfrm>
            <a:off x="0" y="731520"/>
            <a:ext cx="12179300" cy="61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Demos</a:t>
            </a:r>
          </a:p>
          <a:p>
            <a:r>
              <a:rPr lang="en-US" dirty="0"/>
              <a:t>Contributions and Support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4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8824" cy="6452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7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4662" y="1174750"/>
            <a:ext cx="8859838" cy="1231900"/>
            <a:chOff x="474662" y="1174750"/>
            <a:chExt cx="8859838" cy="1231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662" y="1174750"/>
              <a:ext cx="1231900" cy="12319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81200" y="1790700"/>
              <a:ext cx="735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dobe Clean Light" charset="0"/>
                  <a:ea typeface="Adobe Clean Light" charset="0"/>
                  <a:cs typeface="Adobe Clean Light" charset="0"/>
                </a:rPr>
                <a:t>An AEM development and component toolkit for bootstrapping any AEM project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81200" y="1174750"/>
              <a:ext cx="528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ACS AEM Commons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4662" y="2889825"/>
            <a:ext cx="6815138" cy="1262281"/>
            <a:chOff x="474662" y="2889825"/>
            <a:chExt cx="6815138" cy="12622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662" y="2920206"/>
              <a:ext cx="1231900" cy="12319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981200" y="3536156"/>
              <a:ext cx="530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dobe Clean Light" charset="0"/>
                  <a:ea typeface="Adobe Clean Light" charset="0"/>
                  <a:cs typeface="Adobe Clean Light" charset="0"/>
                </a:rPr>
                <a:t>A set of tools for AEM to make developer lives easier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81200" y="2889825"/>
              <a:ext cx="528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ACS AEM Tools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4662" y="4552950"/>
            <a:ext cx="6789738" cy="1231900"/>
            <a:chOff x="474662" y="4552950"/>
            <a:chExt cx="6789738" cy="12319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662" y="4552950"/>
              <a:ext cx="1231900" cy="12319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55800" y="5228630"/>
              <a:ext cx="530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dobe Clean Light" charset="0"/>
                  <a:ea typeface="Adobe Clean Light" charset="0"/>
                  <a:cs typeface="Adobe Clean Light" charset="0"/>
                </a:rPr>
                <a:t>Collection of AEM code samples, examples and templates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55800" y="4582299"/>
              <a:ext cx="528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ACS AEM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340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April 2013 – Internal Adobe Consulting project started.</a:t>
            </a:r>
          </a:p>
          <a:p>
            <a:r>
              <a:rPr lang="en-US" dirty="0"/>
              <a:t>October 2013 -  Moved to </a:t>
            </a:r>
            <a:r>
              <a:rPr lang="en-US" dirty="0" err="1"/>
              <a:t>GitHub</a:t>
            </a:r>
            <a:r>
              <a:rPr lang="en-US" dirty="0"/>
              <a:t> &amp; Released ACS AEM Commons 1.0.0</a:t>
            </a:r>
          </a:p>
          <a:p>
            <a:r>
              <a:rPr lang="en-US" dirty="0"/>
              <a:t>December 2013 – Released ACS AEM Tools 0.0.2</a:t>
            </a:r>
          </a:p>
          <a:p>
            <a:r>
              <a:rPr lang="en-US" dirty="0"/>
              <a:t>May 2014 – Removed CQ 5.6 Support (version 1.6.0)</a:t>
            </a:r>
          </a:p>
          <a:p>
            <a:r>
              <a:rPr lang="en-US" dirty="0"/>
              <a:t>January 2015 – Created ACS AEM Samples</a:t>
            </a:r>
          </a:p>
          <a:p>
            <a:r>
              <a:rPr lang="en-US" dirty="0"/>
              <a:t>May 2015 – Oak Index Manager &amp; Explain Query Released in AEM 6.1</a:t>
            </a:r>
          </a:p>
          <a:p>
            <a:r>
              <a:rPr lang="en-US" dirty="0"/>
              <a:t>August 2015 – Removed AEM 5.6.1 Support (version 2.0.0)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Common Utility Code</a:t>
            </a:r>
          </a:p>
          <a:p>
            <a:r>
              <a:rPr lang="en-US" dirty="0"/>
              <a:t>Provide Illustrative Code of Design Patterns and Features</a:t>
            </a:r>
          </a:p>
          <a:p>
            <a:r>
              <a:rPr lang="en-US" dirty="0"/>
              <a:t>Experiment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806680"/>
            <a:ext cx="8597900" cy="552475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50900" y="3442571"/>
            <a:ext cx="4558120" cy="430699"/>
            <a:chOff x="850900" y="3442571"/>
            <a:chExt cx="4558120" cy="43069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850900" y="3606570"/>
              <a:ext cx="2806700" cy="26670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94100" y="3442571"/>
              <a:ext cx="1814920" cy="369332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Content Package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43000" y="2793629"/>
            <a:ext cx="4926464" cy="488552"/>
            <a:chOff x="1143000" y="2793629"/>
            <a:chExt cx="4926464" cy="488552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1143000" y="3015481"/>
              <a:ext cx="2806700" cy="26670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32340" y="2793629"/>
              <a:ext cx="2137124" cy="369332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Twitter </a:t>
              </a:r>
              <a:r>
                <a:rPr lang="en-US" dirty="0" err="1"/>
                <a:t>OSGi</a:t>
              </a:r>
              <a:r>
                <a:rPr lang="en-US" dirty="0"/>
                <a:t> Bundle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2500" y="3162918"/>
            <a:ext cx="4773887" cy="443652"/>
            <a:chOff x="952500" y="3162918"/>
            <a:chExt cx="4773887" cy="443652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952500" y="3339870"/>
              <a:ext cx="2806700" cy="26670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780020" y="3162918"/>
              <a:ext cx="1946367" cy="369332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</a:t>
              </a:r>
              <a:r>
                <a:rPr lang="en-US" dirty="0" err="1"/>
                <a:t>OSGi</a:t>
              </a:r>
              <a:r>
                <a:rPr lang="en-US" dirty="0"/>
                <a:t> Bundle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1" y="777555"/>
            <a:ext cx="10131424" cy="559010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488313" y="3997655"/>
            <a:ext cx="4558120" cy="430699"/>
            <a:chOff x="850900" y="3442571"/>
            <a:chExt cx="4558120" cy="430699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850900" y="3606570"/>
              <a:ext cx="2806700" cy="26670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594100" y="3442571"/>
              <a:ext cx="1814920" cy="369332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Content Package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3313" y="3272513"/>
            <a:ext cx="5375304" cy="488552"/>
            <a:chOff x="1143000" y="2793629"/>
            <a:chExt cx="5375304" cy="488552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1143000" y="3015481"/>
              <a:ext cx="2806700" cy="26670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932340" y="2793629"/>
              <a:ext cx="2585964" cy="369332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Live Reload </a:t>
              </a:r>
              <a:r>
                <a:rPr lang="en-US" dirty="0" err="1"/>
                <a:t>OSGi</a:t>
              </a:r>
              <a:r>
                <a:rPr lang="en-US" dirty="0"/>
                <a:t> Bundle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26413" y="3641802"/>
            <a:ext cx="4773887" cy="443652"/>
            <a:chOff x="952500" y="3162918"/>
            <a:chExt cx="4773887" cy="443652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952500" y="3339870"/>
              <a:ext cx="2806700" cy="26670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780020" y="3162918"/>
              <a:ext cx="1946367" cy="369332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</a:t>
              </a:r>
              <a:r>
                <a:rPr lang="en-US" dirty="0" err="1"/>
                <a:t>OSGi</a:t>
              </a:r>
              <a:r>
                <a:rPr lang="en-US" dirty="0"/>
                <a:t> Bundle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801280"/>
            <a:ext cx="8231315" cy="55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812800"/>
            <a:ext cx="7311475" cy="44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0"/>
            <a:ext cx="7568621" cy="4664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0169"/>
          <a:stretch/>
        </p:blipFill>
        <p:spPr>
          <a:xfrm>
            <a:off x="3414658" y="1384300"/>
            <a:ext cx="8469447" cy="4937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510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8&quot; unique_id=&quot;717709&quot;&gt;&lt;/object&gt;&lt;object type=&quot;2&quot; unique_id=&quot;717710&quot;&gt;&lt;object type=&quot;3&quot; unique_id=&quot;717777&quot;&gt;&lt;property id=&quot;20148&quot; value=&quot;5&quot;/&gt;&lt;property id=&quot;20300&quot; value=&quot;Slide 13&quot;/&gt;&lt;property id=&quot;20307&quot; value=&quot;277&quot;/&gt;&lt;/object&gt;&lt;object type=&quot;3&quot; unique_id=&quot;717778&quot;&gt;&lt;property id=&quot;20148&quot; value=&quot;5&quot;/&gt;&lt;property id=&quot;20300&quot; value=&quot;Slide 1&quot;/&gt;&lt;property id=&quot;20307&quot; value=&quot;291&quot;/&gt;&lt;/object&gt;&lt;object type=&quot;3&quot; unique_id=&quot;717779&quot;&gt;&lt;property id=&quot;20148&quot; value=&quot;5&quot;/&gt;&lt;property id=&quot;20300&quot; value=&quot;Slide 2 - &amp;quot;About Me&amp;quot;&quot;/&gt;&lt;property id=&quot;20307&quot; value=&quot;292&quot;/&gt;&lt;/object&gt;&lt;object type=&quot;3&quot; unique_id=&quot;717780&quot;&gt;&lt;property id=&quot;20148&quot; value=&quot;5&quot;/&gt;&lt;property id=&quot;20300&quot; value=&quot;Slide 3 - &amp;quot;Agenda&amp;quot;&quot;/&gt;&lt;property id=&quot;20307&quot; value=&quot;293&quot;/&gt;&lt;/object&gt;&lt;object type=&quot;3&quot; unique_id=&quot;717781&quot;&gt;&lt;property id=&quot;20148&quot; value=&quot;5&quot;/&gt;&lt;property id=&quot;20300&quot; value=&quot;Slide 4&quot;/&gt;&lt;property id=&quot;20307&quot; value=&quot;295&quot;/&gt;&lt;/object&gt;&lt;object type=&quot;3&quot; unique_id=&quot;717782&quot;&gt;&lt;property id=&quot;20148&quot; value=&quot;5&quot;/&gt;&lt;property id=&quot;20300&quot; value=&quot;Slide 5 - &amp;quot;Projects&amp;quot;&quot;/&gt;&lt;property id=&quot;20307&quot; value=&quot;296&quot;/&gt;&lt;/object&gt;&lt;object type=&quot;3&quot; unique_id=&quot;717783&quot;&gt;&lt;property id=&quot;20148&quot; value=&quot;5&quot;/&gt;&lt;property id=&quot;20300&quot; value=&quot;Slide 6 - &amp;quot;Timeline&amp;quot;&quot;/&gt;&lt;property id=&quot;20307&quot; value=&quot;294&quot;/&gt;&lt;/object&gt;&lt;object type=&quot;3&quot; unique_id=&quot;717784&quot;&gt;&lt;property id=&quot;20148&quot; value=&quot;5&quot;/&gt;&lt;property id=&quot;20300&quot; value=&quot;Slide 7 - &amp;quot;Goals&amp;quot;&quot;/&gt;&lt;property id=&quot;20307&quot; value=&quot;299&quot;/&gt;&lt;/object&gt;&lt;object type=&quot;3&quot; unique_id=&quot;717785&quot;&gt;&lt;property id=&quot;20148&quot; value=&quot;5&quot;/&gt;&lt;property id=&quot;20300&quot; value=&quot;Slide 8 - &amp;quot;Project Structure&amp;quot;&quot;/&gt;&lt;property id=&quot;20307&quot; value=&quot;297&quot;/&gt;&lt;/object&gt;&lt;object type=&quot;3&quot; unique_id=&quot;717786&quot;&gt;&lt;property id=&quot;20148&quot; value=&quot;5&quot;/&gt;&lt;property id=&quot;20300&quot; value=&quot;Slide 9 - &amp;quot;Releases&amp;quot;&quot;/&gt;&lt;property id=&quot;20307&quot; value=&quot;300&quot;/&gt;&lt;/object&gt;&lt;object type=&quot;3&quot; unique_id=&quot;717787&quot;&gt;&lt;property id=&quot;20148&quot; value=&quot;5&quot;/&gt;&lt;property id=&quot;20300&quot; value=&quot;Slide 10&quot;/&gt;&lt;property id=&quot;20307&quot; value=&quot;301&quot;/&gt;&lt;/object&gt;&lt;object type=&quot;3&quot; unique_id=&quot;717788&quot;&gt;&lt;property id=&quot;20148&quot; value=&quot;5&quot;/&gt;&lt;property id=&quot;20300&quot; value=&quot;Slide 11 - &amp;quot;Contributing&amp;quot;&quot;/&gt;&lt;property id=&quot;20307&quot; value=&quot;298&quot;/&gt;&lt;/object&gt;&lt;object type=&quot;3&quot; unique_id=&quot;717789&quot;&gt;&lt;property id=&quot;20148&quot; value=&quot;5&quot;/&gt;&lt;property id=&quot;20300&quot; value=&quot;Slide 12 - &amp;quot;Support&amp;quot;&quot;/&gt;&lt;property id=&quot;20307&quot; value=&quot;302&quot;/&gt;&lt;/object&gt;&lt;/object&gt;&lt;/object&gt;&lt;/database&gt;"/>
</p:tagLst>
</file>

<file path=ppt/theme/theme1.xml><?xml version="1.0" encoding="utf-8"?>
<a:theme xmlns:a="http://schemas.openxmlformats.org/drawingml/2006/main" name="corporate_presentation_template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corporate_presentation_template.potx</Template>
  <TotalTime>22145</TotalTime>
  <Words>263</Words>
  <Application>Microsoft Office PowerPoint</Application>
  <PresentationFormat>Custom</PresentationFormat>
  <Paragraphs>64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ＭＳ Ｐゴシック</vt:lpstr>
      <vt:lpstr>Adobe Clean</vt:lpstr>
      <vt:lpstr>Adobe Clean Light</vt:lpstr>
      <vt:lpstr>Adobe Clean SemiLight</vt:lpstr>
      <vt:lpstr>Arial</vt:lpstr>
      <vt:lpstr>Calibri</vt:lpstr>
      <vt:lpstr>Wingdings</vt:lpstr>
      <vt:lpstr>corporate_presentation_template</vt:lpstr>
      <vt:lpstr>PowerPoint Presentation</vt:lpstr>
      <vt:lpstr>About Me</vt:lpstr>
      <vt:lpstr>Agenda</vt:lpstr>
      <vt:lpstr>PowerPoint Presentation</vt:lpstr>
      <vt:lpstr>Projects</vt:lpstr>
      <vt:lpstr>Timeline</vt:lpstr>
      <vt:lpstr>Goals</vt:lpstr>
      <vt:lpstr>Project Structure</vt:lpstr>
      <vt:lpstr>Releases</vt:lpstr>
      <vt:lpstr>PowerPoint Presentation</vt:lpstr>
      <vt:lpstr>Contributing</vt:lpstr>
      <vt:lpstr>Support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Owner</cp:lastModifiedBy>
  <cp:revision>314</cp:revision>
  <dcterms:created xsi:type="dcterms:W3CDTF">2009-08-20T18:55:32Z</dcterms:created>
  <dcterms:modified xsi:type="dcterms:W3CDTF">2017-08-15T23:26:31Z</dcterms:modified>
</cp:coreProperties>
</file>